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82" r:id="rId2"/>
    <p:sldId id="257" r:id="rId3"/>
    <p:sldId id="259" r:id="rId4"/>
    <p:sldId id="260" r:id="rId5"/>
    <p:sldId id="261" r:id="rId6"/>
    <p:sldId id="266" r:id="rId7"/>
    <p:sldId id="262" r:id="rId8"/>
    <p:sldId id="263" r:id="rId9"/>
    <p:sldId id="264" r:id="rId10"/>
    <p:sldId id="273" r:id="rId11"/>
    <p:sldId id="274" r:id="rId12"/>
    <p:sldId id="275" r:id="rId13"/>
    <p:sldId id="280" r:id="rId14"/>
    <p:sldId id="281" r:id="rId15"/>
    <p:sldId id="267" r:id="rId16"/>
    <p:sldId id="268" r:id="rId17"/>
    <p:sldId id="269" r:id="rId18"/>
    <p:sldId id="270" r:id="rId19"/>
    <p:sldId id="271" r:id="rId20"/>
    <p:sldId id="272" r:id="rId21"/>
    <p:sldId id="284" r:id="rId22"/>
    <p:sldId id="285" r:id="rId23"/>
    <p:sldId id="283" r:id="rId24"/>
    <p:sldId id="287" r:id="rId25"/>
    <p:sldId id="277" r:id="rId26"/>
    <p:sldId id="279" r:id="rId27"/>
    <p:sldId id="278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14"/>
    <p:restoredTop sz="94490"/>
  </p:normalViewPr>
  <p:slideViewPr>
    <p:cSldViewPr snapToGrid="0" snapToObjects="1">
      <p:cViewPr varScale="1">
        <p:scale>
          <a:sx n="121" d="100"/>
          <a:sy n="121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3DE9-5DC2-804B-B76A-A6BAC3E80C1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189A2-6867-AE4E-BFBA-5EBE46286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Credit: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189A2-6867-AE4E-BFBA-5EBE462868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1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5AEF-8D5E-A145-BA7F-D383604F6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6C5A3-2D6D-AA42-BCFC-409D126492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AD89-5AB7-1849-812B-ACC54B1E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C925-CC4D-884A-A795-05E6DD2973DC}" type="datetime3">
              <a:rPr lang="en-US" smtClean="0"/>
              <a:t>21 May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8B11E-90B9-BA46-A2BC-D2A84910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06968-2563-E643-ABE9-3ACF71DC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7454-BBD2-3E47-8466-787A5C29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8AD2B-B509-9248-AE47-A4CA770E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D818A-4C1A-BA4D-A826-334DED7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9567-4EDC-BA4C-975B-6D53F80EF27D}" type="datetime3">
              <a:rPr lang="en-US" smtClean="0"/>
              <a:t>21 May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72D2-BA5B-A742-8003-66B7CEE5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A8B53-C96B-6F4F-A6C5-C02A609E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E2690-B4B8-5C4A-9955-E5FC1F5D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3CE880-A609-5540-AC69-DEA3E5E44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222-E1F7-964A-BDBD-1BB5A450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A5319-EC8A-7B4B-AC37-C476C30BEDF5}" type="datetime3">
              <a:rPr lang="en-US" smtClean="0"/>
              <a:t>21 May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08A4-C78B-3746-8161-9666563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4132-0AFC-FB44-9B48-DF4BF7F2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0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33B3-0EAB-C240-B445-485C9C47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ABDD4-3F34-9447-AA12-BDD351729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5F55C-4EE0-A548-8F36-7817BAA2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5496"/>
            <a:ext cx="2743200" cy="365125"/>
          </a:xfrm>
        </p:spPr>
        <p:txBody>
          <a:bodyPr/>
          <a:lstStyle/>
          <a:p>
            <a:fld id="{D9DB0A08-587E-BF4A-9ED9-C96FB9147A18}" type="datetime3">
              <a:rPr lang="en-US" smtClean="0"/>
              <a:t>21 May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CEEA8-2B14-6841-9EC7-B2C3724C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96B0-83D1-3842-AF8D-506DA844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1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46EA-F967-0743-B808-CA75C3E6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07C67-2D9A-A04A-AFB3-AF9F7B1E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94CBC-DD26-6A41-8C14-75CA41719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08AE5-A299-664E-A2C1-B670B665520F}" type="datetime3">
              <a:rPr lang="en-US" smtClean="0"/>
              <a:t>21 May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DAABE-6D71-3346-9098-768D94B36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BE535-514E-6C45-982D-C0BB82CC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8D32-78B6-D840-A277-3C209E26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4C11-278B-2A45-A23B-3A922EBA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BFB08-8E68-1F48-8708-93A47753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93378-5041-C14B-BD4B-233CDECD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0F00-B6AE-864A-AA3F-8D2EE065D444}" type="datetime3">
              <a:rPr lang="en-US" smtClean="0"/>
              <a:t>21 May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24C6E-E816-5B4A-90FA-992E397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CB5F-6892-F240-B68D-47E59B2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2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9110-841D-D24A-9B5D-02C512D9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16ED5-E7F2-B945-AA5F-C3B53C32D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4B66-0664-3F4D-B421-7E7463F6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5CC78-8BFE-554E-A208-8989365BD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632BB-EF9F-F145-AA2F-F122A4C9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C8BA7-12D2-2A42-AAF3-8937F4EF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D5A0-31CB-DB46-A75B-E63CE15DED99}" type="datetime3">
              <a:rPr lang="en-US" smtClean="0"/>
              <a:t>21 May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E139B4-3EA1-8C40-9B2B-3475B347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3A654-369A-1544-BF37-19D8237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0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57B8-F137-F04A-B0AC-0D77B8D8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E79D13-AD59-E743-BCF2-3FB9A9D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18A1-3A0E-AD44-8777-2921E683605A}" type="datetime3">
              <a:rPr lang="en-US" smtClean="0"/>
              <a:t>21 May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EDAE23-C3FE-CF4D-ADFC-03EDAF85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E981E-769F-9C42-843D-95FC0A4F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02E0-788E-D741-92C5-467753F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22F0-9FA7-D541-B62B-A582E59A700D}" type="datetime3">
              <a:rPr lang="en-US" smtClean="0"/>
              <a:t>21 May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D788-6431-9547-A4CA-25462B0C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F0501-38ED-4747-BCE1-B53B5E7E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61C3-9E9C-AC42-99E6-B0FC7D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1223-9E38-724A-AA54-5DBF304A5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E070-02E2-9345-9732-DD58CE54E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BB02A-B08B-4E4E-B0E0-80C0652A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9EC8-B105-1049-A868-15BFB9826432}" type="datetime3">
              <a:rPr lang="en-US" smtClean="0"/>
              <a:t>21 May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66205-5109-6F43-9226-25596FD0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D9D75-73FA-7C4A-A3BE-96F7F2941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F6F-1FE1-C549-A2C3-05650B4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2BDEE-D930-E24F-88AA-1F1199F26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1A50-5D29-6140-81EB-5799559A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5155B-7BCA-CC4D-B693-5CFF7F02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560E9-489C-264A-929B-27EC3C260ABB}" type="datetime3">
              <a:rPr lang="en-US" smtClean="0"/>
              <a:t>21 May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0101-C9A2-9546-9D0F-9A0D185B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F202-F1F0-5446-BB11-01DE4E81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D6D2D-1F10-774B-A431-49B756EBA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5DEAB-8643-3E4E-976E-C4CABCF9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02854-A167-C849-9AA7-3457EFEC5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54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0B01-E28B-DD47-AAB8-2642D9BDFF6D}" type="datetime3">
              <a:rPr lang="en-US" smtClean="0"/>
              <a:t>21 May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D12B6-6CCA-7047-A380-2EA9AC85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62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4F3B-2017-774E-B1AC-07E88EC1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69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E621-CBEA-FC4C-905A-93C58F9E1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7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5B191-D664-4440-B3A9-2FE496A47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24973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On the Nature of Numbers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079B23-178A-4248-986A-71F5C3C3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52497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Prof. Darrell Long</a:t>
            </a:r>
          </a:p>
          <a:p>
            <a:pPr algn="l"/>
            <a:r>
              <a:rPr lang="en-US" sz="2000"/>
              <a:t>CSE 13S</a:t>
            </a: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61E6500-10AA-D64D-82E2-91CF54FA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8" r="8440" b="2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1FB6D-6958-CD40-8C02-6CE53242A3B2}"/>
              </a:ext>
            </a:extLst>
          </p:cNvPr>
          <p:cNvSpPr txBox="1"/>
          <p:nvPr/>
        </p:nvSpPr>
        <p:spPr>
          <a:xfrm>
            <a:off x="3929062" y="6153834"/>
            <a:ext cx="258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Srinivasa Ramanujan</a:t>
            </a:r>
          </a:p>
          <a:p>
            <a:pPr algn="r"/>
            <a:r>
              <a:rPr lang="en-US" i="1" dirty="0"/>
              <a:t>Numbers were his friends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2CB28-CBBA-2B4A-8C9E-21198FF7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58" y="6496204"/>
            <a:ext cx="4114800" cy="365125"/>
          </a:xfrm>
        </p:spPr>
        <p:txBody>
          <a:bodyPr/>
          <a:lstStyle/>
          <a:p>
            <a:r>
              <a:rPr lang="en-US" dirty="0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1333C1-5247-5A43-A7DC-315DBD44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144FB-9DDB-924A-BD7A-8051AA02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Binary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Binary arithmetic is just like normal arithmetic, except you have only two digits (bits):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Addition works as you would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0+0=0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1+0=1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1+1=10</m:t>
                    </m:r>
                  </m:oMath>
                </a14:m>
                <a:r>
                  <a:rPr lang="en-US" sz="2000" dirty="0"/>
                  <a:t> or we might say, “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carry 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”</a:t>
                </a:r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Multiplication is even simpler: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×1=1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101+11=1000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×101=11001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CB6B38C-69EC-4840-8068-23DFAD1A8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8282" y="402529"/>
                <a:ext cx="6400251" cy="6052942"/>
              </a:xfrm>
              <a:blipFill>
                <a:blip r:embed="rId2"/>
                <a:stretch>
                  <a:fillRect l="-1782" t="-1677" r="-2574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00F79DB-25FC-FC4D-B15C-6DECA928D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08736"/>
              </p:ext>
            </p:extLst>
          </p:nvPr>
        </p:nvGraphicFramePr>
        <p:xfrm>
          <a:off x="1120208" y="2372487"/>
          <a:ext cx="2410491" cy="2018619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40560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730070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93986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672873">
                <a:tc>
                  <a:txBody>
                    <a:bodyPr/>
                    <a:lstStyle/>
                    <a:p>
                      <a:r>
                        <a:rPr lang="en-US" sz="3300"/>
                        <a:t>+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672873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E084FB8-769E-C44F-B955-542CDA3B7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62889"/>
              </p:ext>
            </p:extLst>
          </p:nvPr>
        </p:nvGraphicFramePr>
        <p:xfrm>
          <a:off x="1120206" y="4580016"/>
          <a:ext cx="2410490" cy="21473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88254">
                  <a:extLst>
                    <a:ext uri="{9D8B030D-6E8A-4147-A177-3AD203B41FA5}">
                      <a16:colId xmlns:a16="http://schemas.microsoft.com/office/drawing/2014/main" val="1005720061"/>
                    </a:ext>
                  </a:extLst>
                </a:gridCol>
                <a:gridCol w="844745">
                  <a:extLst>
                    <a:ext uri="{9D8B030D-6E8A-4147-A177-3AD203B41FA5}">
                      <a16:colId xmlns:a16="http://schemas.microsoft.com/office/drawing/2014/main" val="3289262599"/>
                    </a:ext>
                  </a:extLst>
                </a:gridCol>
                <a:gridCol w="877491">
                  <a:extLst>
                    <a:ext uri="{9D8B030D-6E8A-4147-A177-3AD203B41FA5}">
                      <a16:colId xmlns:a16="http://schemas.microsoft.com/office/drawing/2014/main" val="2615882785"/>
                    </a:ext>
                  </a:extLst>
                </a:gridCol>
              </a:tblGrid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×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774435594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01413578"/>
                  </a:ext>
                </a:extLst>
              </a:tr>
              <a:tr h="715785"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1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78391905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1142F-528F-3E4D-8822-B6E4B21D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DB306-DB5E-A441-B969-BFFA98A6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4F362-F82C-7E43-8337-EA666F36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6204"/>
            <a:ext cx="2743200" cy="365125"/>
          </a:xfrm>
        </p:spPr>
        <p:txBody>
          <a:bodyPr/>
          <a:lstStyle/>
          <a:p>
            <a:fld id="{D77A2A99-BE53-F34E-A0A6-1E320206ADC7}" type="datetime3">
              <a:rPr lang="en-US" smtClean="0">
                <a:solidFill>
                  <a:schemeClr val="bg1"/>
                </a:solidFill>
              </a:rPr>
              <a:t>21 May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38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CE8CA-A3AD-624C-9E3F-CBE37BC2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Arithmetic in a Finite Field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Computers have fixed width integers, typically 8, 16, 32, and 64 bits.</a:t>
                </a:r>
              </a:p>
              <a:p>
                <a:pPr lvl="1"/>
                <a:r>
                  <a:rPr lang="en-US" sz="2000" dirty="0"/>
                  <a:t>You’ve seen the limits of those sizes.</a:t>
                </a:r>
              </a:p>
              <a:p>
                <a:r>
                  <a:rPr lang="en-US" sz="2000" dirty="0"/>
                  <a:t>How do we implement negative numbers?</a:t>
                </a:r>
              </a:p>
              <a:p>
                <a:pPr lvl="1"/>
                <a:r>
                  <a:rPr lang="en-US" sz="2000" dirty="0"/>
                  <a:t>We could do arithmetic like humans do, but there’s an easier way.</a:t>
                </a:r>
              </a:p>
              <a:p>
                <a:r>
                  <a:rPr lang="en-US" sz="2000" dirty="0"/>
                  <a:t>In a finite field we can define for every number its </a:t>
                </a:r>
                <a:r>
                  <a:rPr lang="en-US" sz="2000" i="1" dirty="0"/>
                  <a:t>additive inverse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/>
                  <a:t>is a </a:t>
                </a:r>
                <a:r>
                  <a:rPr lang="en-US" sz="2000" dirty="0"/>
                  <a:t>number in a finite field,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sz="2000" dirty="0"/>
                  <a:t> its additive inverse then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Suppose that we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bits, then we can have every positive integer from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We can use one half of those as additive inverses and have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B3AD59-DE02-404C-ADC1-DDEEA5DC3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320" y="2644518"/>
                <a:ext cx="9013052" cy="3327251"/>
              </a:xfrm>
              <a:blipFill>
                <a:blip r:embed="rId2"/>
                <a:stretch>
                  <a:fillRect l="-563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E28FA-E62E-8C4F-B813-193B9B7A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4217C-7651-124E-8751-046E97B8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D3568B-6967-4E44-BCD9-FA55D6B6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511AC-4BC8-DE4D-BC67-0B536E94996B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3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78BC-024B-804C-8F1E-5A961B8B4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424949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Two’s Complement Arithmetic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To get the additive inverse of a number </a:t>
                </a:r>
                <a:r>
                  <a:rPr lang="en-US" sz="2400" i="1" dirty="0"/>
                  <a:t>m</a:t>
                </a:r>
                <a:r>
                  <a:rPr lang="en-US" sz="2400" dirty="0"/>
                  <a:t>,</a:t>
                </a:r>
              </a:p>
              <a:p>
                <a:pPr lvl="1"/>
                <a:r>
                  <a:rPr lang="en-US" dirty="0"/>
                  <a:t>Flip the bits in </a:t>
                </a:r>
                <a:r>
                  <a:rPr lang="en-US" i="1" dirty="0"/>
                  <a:t>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1→0</m:t>
                    </m:r>
                  </m:oMath>
                </a14:m>
                <a:r>
                  <a:rPr lang="en-US" dirty="0"/>
                  <a:t> (in C this is the </a:t>
                </a:r>
                <a:r>
                  <a:rPr lang="en-US" dirty="0">
                    <a:latin typeface="Courier" pitchFamily="2" charset="0"/>
                  </a:rPr>
                  <a:t>~</a:t>
                </a:r>
                <a:r>
                  <a:rPr lang="en-US" dirty="0"/>
                  <a:t> operator), and then</a:t>
                </a:r>
              </a:p>
              <a:p>
                <a:pPr lvl="1"/>
                <a:r>
                  <a:rPr lang="en-US" dirty="0"/>
                  <a:t>Add one to the result.</a:t>
                </a:r>
              </a:p>
              <a:p>
                <a:pPr marL="0" indent="0">
                  <a:buNone/>
                </a:pPr>
                <a:r>
                  <a:rPr lang="en-US" sz="2400" dirty="0"/>
                  <a:t>Let’s try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5=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using 4 bit integers: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+1=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0101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1011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but we only have four bits, so we drop the high-order bit and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E824E-DF96-2741-9FED-88051E8A96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90866" y="1907628"/>
                <a:ext cx="6431436" cy="4351282"/>
              </a:xfrm>
              <a:blipFill>
                <a:blip r:embed="rId2"/>
                <a:stretch>
                  <a:fillRect l="-1378" t="-1453" r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3E6504B-2AC3-7C4E-B9F9-D8DAA20B01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66882422"/>
              </p:ext>
            </p:extLst>
          </p:nvPr>
        </p:nvGraphicFramePr>
        <p:xfrm>
          <a:off x="321733" y="496168"/>
          <a:ext cx="3835488" cy="392942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36187">
                  <a:extLst>
                    <a:ext uri="{9D8B030D-6E8A-4147-A177-3AD203B41FA5}">
                      <a16:colId xmlns:a16="http://schemas.microsoft.com/office/drawing/2014/main" val="3664248307"/>
                    </a:ext>
                  </a:extLst>
                </a:gridCol>
                <a:gridCol w="1999301">
                  <a:extLst>
                    <a:ext uri="{9D8B030D-6E8A-4147-A177-3AD203B41FA5}">
                      <a16:colId xmlns:a16="http://schemas.microsoft.com/office/drawing/2014/main" val="3933416651"/>
                    </a:ext>
                  </a:extLst>
                </a:gridCol>
              </a:tblGrid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Positive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Negative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531902631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0000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8410869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36045387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10596918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0011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143304545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1100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609475540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0101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3554358798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0110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1010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2301728414"/>
                  </a:ext>
                </a:extLst>
              </a:tr>
              <a:tr h="436603">
                <a:tc>
                  <a:txBody>
                    <a:bodyPr/>
                    <a:lstStyle/>
                    <a:p>
                      <a:r>
                        <a:rPr lang="en-US" sz="2000"/>
                        <a:t>0111</a:t>
                      </a:r>
                    </a:p>
                  </a:txBody>
                  <a:tcPr marL="99228" marR="99228" marT="49614" marB="496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1001</a:t>
                      </a:r>
                    </a:p>
                  </a:txBody>
                  <a:tcPr marL="99228" marR="99228" marT="49614" marB="49614"/>
                </a:tc>
                <a:extLst>
                  <a:ext uri="{0D108BD9-81ED-4DB2-BD59-A6C34878D82A}">
                    <a16:rowId xmlns:a16="http://schemas.microsoft.com/office/drawing/2014/main" val="90510040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9F819-B56B-2B4C-BBCC-1DEADD5DC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802A4-6DF1-0449-8C0B-46590F89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C1E3CB-C44C-6D45-9F0A-2422D12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8279-38E6-624C-86B2-BD2DB484D008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0BA3D-B42F-8D4D-9C82-836CFA43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Real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r>
                  <a:rPr lang="en-US" sz="2600" dirty="0"/>
                  <a:t>Real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) are:</a:t>
                </a:r>
              </a:p>
              <a:p>
                <a:pPr lvl="1"/>
                <a:r>
                  <a:rPr lang="en-US" sz="2600" i="1" dirty="0"/>
                  <a:t>Continuous</a:t>
                </a:r>
              </a:p>
              <a:p>
                <a:pPr lvl="1"/>
                <a:r>
                  <a:rPr lang="en-US" sz="2600" i="1" dirty="0"/>
                  <a:t>Uncountably</a:t>
                </a:r>
                <a:r>
                  <a:rPr lang="en-US" sz="2600" dirty="0"/>
                  <a:t> infinite</a:t>
                </a:r>
                <a:endParaRPr lang="en-US" sz="220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There are just as many numbers between any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as there in all of </a:t>
                </a:r>
                <a:r>
                  <a:rPr lang="en-US" sz="2200" dirty="0" err="1"/>
                  <a:t>ℝ</a:t>
                </a:r>
                <a:r>
                  <a:rPr lang="en-US" sz="2200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sz="2600" dirty="0"/>
                  <a:t>Include all of the:</a:t>
                </a:r>
              </a:p>
              <a:p>
                <a:pPr lvl="1"/>
                <a:r>
                  <a:rPr lang="en-US" sz="2600" dirty="0"/>
                  <a:t>Integers (</a:t>
                </a:r>
                <a:r>
                  <a:rPr lang="en-US" sz="2600" dirty="0" err="1"/>
                  <a:t>ℤ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Rational numbers (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  <a:p>
                <a:pPr lvl="1"/>
                <a:r>
                  <a:rPr lang="en-US" sz="2600" dirty="0"/>
                  <a:t>Irrational numbers (</a:t>
                </a:r>
                <a:r>
                  <a:rPr lang="en-US" sz="2600" dirty="0" err="1"/>
                  <a:t>ℝ</a:t>
                </a:r>
                <a:r>
                  <a:rPr lang="en-US" sz="2600" dirty="0"/>
                  <a:t> – </a:t>
                </a:r>
                <a:r>
                  <a:rPr lang="en-US" sz="2600" dirty="0" err="1"/>
                  <a:t>ℚ</a:t>
                </a:r>
                <a:r>
                  <a:rPr lang="en-US" sz="260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C71605B-F3DA-044C-936C-97F1C7CA9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1515" y="2121762"/>
                <a:ext cx="6204984" cy="3626917"/>
              </a:xfrm>
              <a:blipFill>
                <a:blip r:embed="rId2"/>
                <a:stretch>
                  <a:fillRect l="-1227" t="-3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red text&#10;&#10;Description automatically generated">
            <a:extLst>
              <a:ext uri="{FF2B5EF4-FFF2-40B4-BE49-F238E27FC236}">
                <a16:creationId xmlns:a16="http://schemas.microsoft.com/office/drawing/2014/main" id="{02AED4C3-B0DF-2A44-BDFF-0EA22B6E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1313478"/>
            <a:ext cx="4042409" cy="272862"/>
          </a:xfrm>
          <a:prstGeom prst="rect">
            <a:avLst/>
          </a:prstGeom>
        </p:spPr>
      </p:pic>
      <p:pic>
        <p:nvPicPr>
          <p:cNvPr id="6" name="Content Placeholder 5" descr="A person in a black shirt&#10;&#10;Description automatically generated">
            <a:extLst>
              <a:ext uri="{FF2B5EF4-FFF2-40B4-BE49-F238E27FC236}">
                <a16:creationId xmlns:a16="http://schemas.microsoft.com/office/drawing/2014/main" id="{08342C6D-E4BD-F24D-A178-1639E0899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65504" y="2359685"/>
            <a:ext cx="2770502" cy="3388994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C765D5-595B-A14F-99E8-06B80FA7B6FF}"/>
              </a:ext>
            </a:extLst>
          </p:cNvPr>
          <p:cNvSpPr txBox="1"/>
          <p:nvPr/>
        </p:nvSpPr>
        <p:spPr>
          <a:xfrm>
            <a:off x="9038096" y="5748679"/>
            <a:ext cx="162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René Descartes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8601-0DE5-7F48-BF9A-94D955ED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C1D6C-44D9-E749-8884-8B41BADA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13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DA816-D962-0D40-997B-C4F1E232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55EDB-7107-F943-99DD-FA4BDF23114D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3982-81C1-ED45-9E5E-23D3C542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Floating Point Numbers</a:t>
            </a:r>
          </a:p>
        </p:txBody>
      </p:sp>
      <p:pic>
        <p:nvPicPr>
          <p:cNvPr id="6" name="Content Placeholder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1407CE7-AA5A-1741-BEE9-AA95BA7E25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235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9E-0A7C-3540-8D42-22D986D28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400" dirty="0"/>
              <a:t>Are a proper subset of real numbers:</a:t>
            </a:r>
            <a:endParaRPr lang="en-US" sz="2400"/>
          </a:p>
          <a:p>
            <a:pPr lvl="1"/>
            <a:r>
              <a:rPr lang="en-US" dirty="0"/>
              <a:t>𝔽 ⊊ </a:t>
            </a:r>
            <a:r>
              <a:rPr lang="en-US"/>
              <a:t>ℝ</a:t>
            </a:r>
            <a:endParaRPr lang="en-US" dirty="0"/>
          </a:p>
          <a:p>
            <a:pPr marL="0"/>
            <a:r>
              <a:rPr lang="en-US" sz="2400" dirty="0"/>
              <a:t>Are a proper subset of rational numbers:</a:t>
            </a:r>
            <a:endParaRPr lang="en-US" sz="2400"/>
          </a:p>
          <a:p>
            <a:pPr lvl="1"/>
            <a:r>
              <a:rPr lang="en-US" dirty="0"/>
              <a:t>𝔽 ⊊ </a:t>
            </a:r>
            <a:r>
              <a:rPr lang="en-US"/>
              <a:t>ℚ</a:t>
            </a:r>
            <a:endParaRPr lang="en-US" dirty="0"/>
          </a:p>
          <a:p>
            <a:pPr marL="0"/>
            <a:r>
              <a:rPr lang="en-US" sz="2400" dirty="0"/>
              <a:t>Are a proper subset of the integers:</a:t>
            </a:r>
            <a:endParaRPr lang="en-US" sz="2400"/>
          </a:p>
          <a:p>
            <a:pPr lvl="1"/>
            <a:r>
              <a:rPr lang="en-US" dirty="0"/>
              <a:t>𝔽 ⊊ </a:t>
            </a:r>
            <a:r>
              <a:rPr lang="en-US"/>
              <a:t>ℤ</a:t>
            </a:r>
            <a:endParaRPr lang="en-US" dirty="0"/>
          </a:p>
          <a:p>
            <a:pPr marL="0"/>
            <a:r>
              <a:rPr lang="en-US" sz="2400" dirty="0"/>
              <a:t>It’s a mistake to think of them as real numbers. They are an </a:t>
            </a:r>
            <a:r>
              <a:rPr lang="en-US" sz="2400" i="1" dirty="0"/>
              <a:t>approximation</a:t>
            </a:r>
            <a:r>
              <a:rPr lang="en-US" sz="2400" dirty="0"/>
              <a:t>.</a:t>
            </a:r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97629-4D5A-F044-8710-F0CD7BBCD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9939" y="6461450"/>
            <a:ext cx="49431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1A75E-3ABB-E942-9B64-8D3372B2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48934" y="6471963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chemeClr val="tx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79406-CBE1-E743-A8DC-2A8934FE2BBE}"/>
              </a:ext>
            </a:extLst>
          </p:cNvPr>
          <p:cNvSpPr txBox="1"/>
          <p:nvPr/>
        </p:nvSpPr>
        <p:spPr>
          <a:xfrm>
            <a:off x="175999" y="6194488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Konrad </a:t>
            </a:r>
            <a:r>
              <a:rPr lang="en-US" dirty="0" err="1"/>
              <a:t>Zuse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93367-75DD-944B-BE93-A0C5CAC4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A1B4F-8996-434B-A913-24A3A8507F69}" type="datetime3">
              <a:rPr lang="en-US" smtClean="0"/>
              <a:t>21 May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78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1119-EAA9-F345-AC0E-73DD7A59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545676"/>
            <a:ext cx="9858383" cy="1325562"/>
          </a:xfrm>
        </p:spPr>
        <p:txBody>
          <a:bodyPr>
            <a:normAutofit/>
          </a:bodyPr>
          <a:lstStyle/>
          <a:p>
            <a:r>
              <a:rPr lang="en-US"/>
              <a:t>Floating Point Numbers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B54983-E55E-9E44-9759-7AAC6F1AC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077156"/>
              </p:ext>
            </p:extLst>
          </p:nvPr>
        </p:nvGraphicFramePr>
        <p:xfrm>
          <a:off x="1848893" y="2128591"/>
          <a:ext cx="8494214" cy="381275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10043">
                  <a:extLst>
                    <a:ext uri="{9D8B030D-6E8A-4147-A177-3AD203B41FA5}">
                      <a16:colId xmlns:a16="http://schemas.microsoft.com/office/drawing/2014/main" val="686752057"/>
                    </a:ext>
                  </a:extLst>
                </a:gridCol>
                <a:gridCol w="1987192">
                  <a:extLst>
                    <a:ext uri="{9D8B030D-6E8A-4147-A177-3AD203B41FA5}">
                      <a16:colId xmlns:a16="http://schemas.microsoft.com/office/drawing/2014/main" val="90889529"/>
                    </a:ext>
                  </a:extLst>
                </a:gridCol>
                <a:gridCol w="2934454">
                  <a:extLst>
                    <a:ext uri="{9D8B030D-6E8A-4147-A177-3AD203B41FA5}">
                      <a16:colId xmlns:a16="http://schemas.microsoft.com/office/drawing/2014/main" val="1741841819"/>
                    </a:ext>
                  </a:extLst>
                </a:gridCol>
                <a:gridCol w="1062525">
                  <a:extLst>
                    <a:ext uri="{9D8B030D-6E8A-4147-A177-3AD203B41FA5}">
                      <a16:colId xmlns:a16="http://schemas.microsoft.com/office/drawing/2014/main" val="1916849154"/>
                    </a:ext>
                  </a:extLst>
                </a:gridCol>
              </a:tblGrid>
              <a:tr h="953188">
                <a:tc>
                  <a:txBody>
                    <a:bodyPr/>
                    <a:lstStyle/>
                    <a:p>
                      <a:r>
                        <a:rPr lang="en-US" sz="2600"/>
                        <a:t>C Specification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C Name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Implementation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Bits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577486215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Single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Single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32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4277438482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Double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64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502690728"/>
                  </a:ext>
                </a:extLst>
              </a:tr>
              <a:tr h="953188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pitchFamily="2" charset="0"/>
                        </a:rPr>
                        <a:t>long double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Extended Precision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IEEE 754 Quad</a:t>
                      </a:r>
                    </a:p>
                  </a:txBody>
                  <a:tcPr marL="130729" marR="130729" marT="65365" marB="65365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128</a:t>
                      </a:r>
                    </a:p>
                  </a:txBody>
                  <a:tcPr marL="130729" marR="130729" marT="65365" marB="65365"/>
                </a:tc>
                <a:extLst>
                  <a:ext uri="{0D108BD9-81ED-4DB2-BD59-A6C34878D82A}">
                    <a16:rowId xmlns:a16="http://schemas.microsoft.com/office/drawing/2014/main" val="21701646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530B1C-88D5-C544-9A24-2870F372A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5998-8231-CF49-9D07-F360327A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39E142-4FBA-D84F-B7B1-8AA2F11F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C9C48-B865-D74D-BD4B-56C57D808596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98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7C255-1546-4742-B06D-5214A656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Decimal and Binary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=0.4=4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which is exact.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=0.333333…</m:t>
                    </m:r>
                  </m:oMath>
                </a14:m>
                <a:r>
                  <a:rPr lang="en-US" sz="2400" dirty="0"/>
                  <a:t> which repeats forever.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There is no power of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that divides evenly by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The </a:t>
                </a:r>
                <a:r>
                  <a:rPr lang="en-US" sz="2400" i="1" dirty="0"/>
                  <a:t>fundamental theorem of arithmetic </a:t>
                </a:r>
                <a:r>
                  <a:rPr lang="en-US" sz="2400" dirty="0"/>
                  <a:t>states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/>
                      <m:t>ℕ</m:t>
                    </m:r>
                  </m:oMath>
                </a14:m>
                <a:r>
                  <a:rPr lang="en-US" sz="2400" dirty="0"/>
                  <a:t> has a unique prime factorization.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and none of those factors is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3.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105D3-B7F1-004E-A884-0868802010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6416" y="1690688"/>
                <a:ext cx="5690754" cy="4486275"/>
              </a:xfrm>
              <a:blipFill>
                <a:blip r:embed="rId2"/>
                <a:stretch>
                  <a:fillRect l="-1559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Can we write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400" dirty="0"/>
                  <a:t> exactly using binary fractions?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×…×2</m:t>
                    </m:r>
                  </m:oMath>
                </a14:m>
                <a:r>
                  <a:rPr lang="en-US" sz="2400" dirty="0"/>
                  <a:t>, none of which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,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10=2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sz="2400" dirty="0"/>
                  <a:t> cannot be represented exactly on a digital computer in floating point format.</a:t>
                </a:r>
              </a:p>
              <a:p>
                <a:pPr marL="0" indent="0">
                  <a:buNone/>
                </a:pPr>
                <a:endParaRPr lang="en-US" sz="2400" b="0" i="0" dirty="0">
                  <a:latin typeface="Courier" pitchFamily="2" charset="0"/>
                </a:endParaRPr>
              </a:p>
              <a:p>
                <a:pPr marL="0" indent="0" algn="ctr">
                  <a:buNone/>
                </a:pPr>
                <a:r>
                  <a:rPr lang="en-US" sz="4800" b="0" i="0" dirty="0">
                    <a:latin typeface="Courier" pitchFamily="2" charset="0"/>
                  </a:rPr>
                  <a:t>float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269EB3-ADD7-B34E-9F59-B1FD1A351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866" y="2010833"/>
                <a:ext cx="5529888" cy="4166130"/>
              </a:xfrm>
              <a:blipFill>
                <a:blip r:embed="rId3"/>
                <a:stretch>
                  <a:fillRect l="-1376" t="-17325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616C7-CE21-B244-9AE1-EA833F5D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4DF9-F710-D344-B061-254A1666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3B272-E4C7-6140-B819-57F9CCE9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CA08-35B6-FE40-9E60-A7BE96D1B011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1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5DF7B-15DD-3849-B209-C61B2597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Single Precision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31</m:t>
                              </m:r>
                            </m:sub>
                          </m:sSub>
                        </m:sup>
                      </m:sSup>
                      <m:r>
                        <a:rPr lang="en-US" sz="24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lang="en-US" sz="24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400" b="0" i="1" kern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kern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−127</m:t>
                          </m:r>
                        </m:sup>
                      </m:sSup>
                      <m:r>
                        <a:rPr lang="en-US" sz="24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400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FF7818A-612D-FD4C-B8A2-0B7685023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923567" y="4703789"/>
                <a:ext cx="6289766" cy="1105144"/>
              </a:xfrm>
              <a:blipFill>
                <a:blip r:embed="rId3"/>
                <a:stretch>
                  <a:fillRect t="-110227" b="-15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black and orange sign&#10;&#10;Description automatically generated">
            <a:extLst>
              <a:ext uri="{FF2B5EF4-FFF2-40B4-BE49-F238E27FC236}">
                <a16:creationId xmlns:a16="http://schemas.microsoft.com/office/drawing/2014/main" id="{7A982845-F3EF-C941-9AAB-0E15A13932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20040" y="2665463"/>
            <a:ext cx="11496821" cy="146584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7AB62-091E-344C-ACBD-6F03F072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278B3-4FBD-924C-8346-0F954E6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0C410-1BDA-EA4D-8BCC-2E2B55886849}"/>
              </a:ext>
            </a:extLst>
          </p:cNvPr>
          <p:cNvSpPr txBox="1"/>
          <p:nvPr/>
        </p:nvSpPr>
        <p:spPr>
          <a:xfrm>
            <a:off x="2474560" y="6022090"/>
            <a:ext cx="724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What we are doing is what you learned as </a:t>
            </a:r>
            <a:r>
              <a:rPr lang="en-US" i="1" dirty="0"/>
              <a:t>scientific notation </a:t>
            </a:r>
            <a:r>
              <a:rPr lang="en-US" dirty="0"/>
              <a:t>in high school.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0D62C-8CF4-CD40-AC49-EB702942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2A09-E58D-FF47-BA3C-947DCC5FCAF0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6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B69A-18F9-704C-B440-E2CDDAF2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EA1E421-46C4-BA48-A161-2929A46C08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2508656"/>
            <a:ext cx="11496821" cy="2328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63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−1023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4EC4C1-9BB9-994C-88D6-842B1025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335161" cy="782715"/>
              </a:xfrm>
              <a:prstGeom prst="rect">
                <a:avLst/>
              </a:prstGeom>
              <a:blipFill>
                <a:blip r:embed="rId3"/>
                <a:stretch>
                  <a:fillRect l="-1166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35997-E66E-634F-9C22-82092F07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B05E4-772E-9D4D-B692-D2F44C4D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3802C-9C84-B44E-A755-836F063D2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" y="5887084"/>
            <a:ext cx="10544175" cy="7001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BE7A5-4D5A-884F-8FEA-B250DEBB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B7A7-FE94-7A40-8944-FCF961ED452A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7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07E15-7514-B142-951B-626B5047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 Extended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piano&#10;&#10;Description automatically generated">
            <a:extLst>
              <a:ext uri="{FF2B5EF4-FFF2-40B4-BE49-F238E27FC236}">
                <a16:creationId xmlns:a16="http://schemas.microsoft.com/office/drawing/2014/main" id="{5AE64D7A-6D53-0845-A1F5-67C7F23FF0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560241"/>
            <a:ext cx="11496821" cy="1896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C284E-CD28-D748-B2CA-6E4B753B356B}"/>
              </a:ext>
            </a:extLst>
          </p:cNvPr>
          <p:cNvSpPr txBox="1"/>
          <p:nvPr/>
        </p:nvSpPr>
        <p:spPr>
          <a:xfrm>
            <a:off x="939437" y="5577839"/>
            <a:ext cx="103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format is Intel only, and you should avoid it if you want your results to be portable to other computers.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2F85D-A200-9442-A0B8-72CD5665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1DCE-627D-8440-8A83-BDE8BFA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F6E88-B51D-714C-99E0-0F576FBF9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FA88-F87F-F74E-A3C4-945B13806C3F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1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AA55-1707-B848-9CC6-F6A65D42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On the nature of </a:t>
            </a:r>
            <a:r>
              <a:rPr lang="en-US" i="1" dirty="0"/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42B6-E367-7B40-A66B-B9858C574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7112278" cy="3985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We all think that we know what a number is:</a:t>
            </a:r>
          </a:p>
          <a:p>
            <a:pPr lvl="1"/>
            <a:r>
              <a:rPr lang="en-US" sz="1800" dirty="0"/>
              <a:t>1, 3, 5, 7, 11, … are all numbers, right?</a:t>
            </a:r>
          </a:p>
          <a:p>
            <a:pPr lvl="1"/>
            <a:r>
              <a:rPr lang="en-US" sz="1800" dirty="0"/>
              <a:t>They are the </a:t>
            </a:r>
            <a:r>
              <a:rPr lang="en-US" sz="1800" i="1" dirty="0"/>
              <a:t>representation</a:t>
            </a:r>
            <a:r>
              <a:rPr lang="en-US" sz="1800" dirty="0"/>
              <a:t> of numbers.</a:t>
            </a:r>
          </a:p>
          <a:p>
            <a:pPr lvl="2"/>
            <a:r>
              <a:rPr lang="en-US" sz="1400" dirty="0"/>
              <a:t>You cannot hold a number in your hand.</a:t>
            </a:r>
          </a:p>
          <a:p>
            <a:pPr marL="0" indent="0">
              <a:buNone/>
            </a:pPr>
            <a:r>
              <a:rPr lang="en-US" sz="1800" dirty="0"/>
              <a:t>Numbers exist independent of their representation.</a:t>
            </a:r>
          </a:p>
          <a:p>
            <a:pPr lvl="1"/>
            <a:r>
              <a:rPr lang="en-US" sz="1800" dirty="0"/>
              <a:t>There are many ways to write the same number.</a:t>
            </a:r>
          </a:p>
          <a:p>
            <a:pPr marL="0" indent="0">
              <a:buNone/>
            </a:pPr>
            <a:r>
              <a:rPr lang="en-US" sz="1800" dirty="0"/>
              <a:t>Our method for writing numbers derives from the Hindu-Arabic numeral system:</a:t>
            </a:r>
          </a:p>
          <a:p>
            <a:pPr lvl="1"/>
            <a:r>
              <a:rPr lang="en-US" sz="1800" dirty="0"/>
              <a:t>Aryabhata (</a:t>
            </a:r>
            <a:r>
              <a:rPr lang="hi-IN" sz="1800" dirty="0"/>
              <a:t>आर्यभट</a:t>
            </a:r>
            <a:r>
              <a:rPr lang="en-US" sz="1800" dirty="0"/>
              <a:t>) introduced positional notation, and Brahmagupta introduced the notion of zero.</a:t>
            </a:r>
          </a:p>
          <a:p>
            <a:pPr marL="0" indent="0">
              <a:buNone/>
            </a:pPr>
            <a:r>
              <a:rPr lang="en-US" sz="1800" dirty="0"/>
              <a:t>We write our numbers base 10 since most of us have 10 fingers. </a:t>
            </a:r>
          </a:p>
          <a:p>
            <a:pPr lvl="1"/>
            <a:r>
              <a:rPr lang="en-US" sz="1800" dirty="0"/>
              <a:t>The ancient Babylonians used base 60, which is why we have 60 seconds in a minute, 60 minutes in an hour.</a:t>
            </a:r>
          </a:p>
        </p:txBody>
      </p:sp>
      <p:pic>
        <p:nvPicPr>
          <p:cNvPr id="11" name="Picture 1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5427E2-89A2-934C-B8D1-7F6DA079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3" y="1773817"/>
            <a:ext cx="3425573" cy="285179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DF146-2839-DF4D-A053-30BE908F9642}"/>
              </a:ext>
            </a:extLst>
          </p:cNvPr>
          <p:cNvSpPr txBox="1"/>
          <p:nvPr/>
        </p:nvSpPr>
        <p:spPr>
          <a:xfrm>
            <a:off x="8011109" y="4642953"/>
            <a:ext cx="411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Georg Cantor</a:t>
            </a:r>
          </a:p>
          <a:p>
            <a:pPr algn="ctr"/>
            <a:r>
              <a:rPr lang="en-US" sz="1600" dirty="0"/>
              <a:t>The </a:t>
            </a:r>
            <a:r>
              <a:rPr lang="en-US" sz="1600" i="1" dirty="0"/>
              <a:t>Continuum</a:t>
            </a:r>
            <a:r>
              <a:rPr lang="en-US" sz="1600" dirty="0"/>
              <a:t> </a:t>
            </a:r>
            <a:r>
              <a:rPr lang="en-US" sz="1600" i="1" dirty="0"/>
              <a:t>Hypothesis</a:t>
            </a:r>
            <a:r>
              <a:rPr lang="en-US" sz="1600" dirty="0"/>
              <a:t> drove him mad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4DB1-DDBE-BE4B-BC98-7926AA28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AF58B-F5E2-7A4D-8FA0-0EC99217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83173-89F5-904C-89B0-FB8757791973}"/>
              </a:ext>
            </a:extLst>
          </p:cNvPr>
          <p:cNvSpPr txBox="1"/>
          <p:nvPr/>
        </p:nvSpPr>
        <p:spPr>
          <a:xfrm>
            <a:off x="1855814" y="6071193"/>
            <a:ext cx="847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/>
              <a:t>Die ganzen Zahlen hat der liebe Gott gemacht, alles andere ist Menschenwerk. </a:t>
            </a:r>
            <a:r>
              <a:rPr lang="de-DE" sz="1600" dirty="0"/>
              <a:t>—Leopold </a:t>
            </a:r>
            <a:r>
              <a:rPr lang="de-DE" sz="1600" dirty="0" err="1"/>
              <a:t>Kronecker</a:t>
            </a:r>
            <a:endParaRPr lang="en-US" sz="16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F260061-E8AB-7A45-9943-BED5C42F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7E07-A152-A246-8C06-6749EFB6AB7D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B3287-6328-744E-8B44-953F6849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 Precision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61ECDAF-38D1-AD49-BA3F-601EF163AC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0040" y="3429000"/>
            <a:ext cx="11496821" cy="1207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/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127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126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−32767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65FAD1-0983-D344-9C8A-3E699CDF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19" y="4836759"/>
                <a:ext cx="4770665" cy="778803"/>
              </a:xfrm>
              <a:prstGeom prst="rect">
                <a:avLst/>
              </a:prstGeom>
              <a:blipFill>
                <a:blip r:embed="rId3"/>
                <a:stretch>
                  <a:fillRect l="-1061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76283-D128-554E-B9E0-3B1C77ED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79E7F-91DB-7F40-A56A-71DC110C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05EB3-4551-3A4D-BDC9-9D6C2342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3633-ED33-CA4D-9504-162D6E13BB52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0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25CE-B725-1F4D-AD6E-68D113B1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Big endian, little endian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AC593-51E4-784E-A346-A6105AD09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When we have an integer that requires multiple bytes, what is the address of the byte holding the least significant bit?</a:t>
            </a:r>
          </a:p>
          <a:p>
            <a:pPr lvl="1"/>
            <a:r>
              <a:rPr lang="en-US" sz="1600" i="1" dirty="0"/>
              <a:t>Little Endian </a:t>
            </a:r>
            <a:r>
              <a:rPr lang="en-US" sz="1600" dirty="0"/>
              <a:t>means it is the low address byte.</a:t>
            </a:r>
          </a:p>
          <a:p>
            <a:pPr lvl="1"/>
            <a:r>
              <a:rPr lang="en-US" sz="1600" i="1" dirty="0"/>
              <a:t>Big Endian </a:t>
            </a:r>
            <a:r>
              <a:rPr lang="en-US" sz="1600" dirty="0"/>
              <a:t>means it is the high address byte.</a:t>
            </a:r>
          </a:p>
          <a:p>
            <a:r>
              <a:rPr lang="en-US" sz="2000" dirty="0"/>
              <a:t>You can ask the same question about the most significant bit.</a:t>
            </a:r>
          </a:p>
          <a:p>
            <a:r>
              <a:rPr lang="en-US" sz="2000" dirty="0"/>
              <a:t>Most of the time you do not care, unless you are communicating with a computer that uses the other convention.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10B61-D54A-D846-99A7-7FCF640C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5319" y="6492984"/>
            <a:ext cx="51270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© 2020 Darrell Long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B6B049-895B-9E44-BFCE-E269A0A3AA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147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59A6-036F-B04C-B8AB-1B1F2342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492984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C839E621-CBEA-FC4C-905A-93C58F9E1BA6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21</a:t>
            </a:fld>
            <a:endParaRPr lang="en-US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D3464-1431-AD43-AE64-E1D15450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74FDE-B1B2-5344-B855-297289993D30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0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66B73-51CE-4664-B3A7-3903E614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F3F3F"/>
                </a:solidFill>
              </a:rPr>
              <a:t>Big Endian versus Little Endian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1E3009B-D790-4583-A47C-F2CDCBE9391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7458796"/>
              </p:ext>
            </p:extLst>
          </p:nvPr>
        </p:nvGraphicFramePr>
        <p:xfrm>
          <a:off x="753535" y="4089938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31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44B5-A244-424F-BFB0-C68B0B215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1961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3D3F-A394-48B3-95E3-DFE60AE61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962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839E621-CBEA-FC4C-905A-93C58F9E1BA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83CEF309-AEC4-4300-9EFC-645BC4C2A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4330"/>
              </p:ext>
            </p:extLst>
          </p:nvPr>
        </p:nvGraphicFramePr>
        <p:xfrm>
          <a:off x="6256866" y="4089937"/>
          <a:ext cx="518160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8708881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269423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137704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33590458"/>
                    </a:ext>
                  </a:extLst>
                </a:gridCol>
              </a:tblGrid>
              <a:tr h="2002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7       8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5       6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3       4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1       2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1262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F47BBA-35CE-4022-AA0A-1A7F4C255D32}"/>
              </a:ext>
            </a:extLst>
          </p:cNvPr>
          <p:cNvSpPr txBox="1"/>
          <p:nvPr/>
        </p:nvSpPr>
        <p:spPr>
          <a:xfrm>
            <a:off x="2583015" y="3365918"/>
            <a:ext cx="152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Big Endian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BFA592-69E7-4007-8968-FCC6BF3761CC}"/>
              </a:ext>
            </a:extLst>
          </p:cNvPr>
          <p:cNvSpPr txBox="1"/>
          <p:nvPr/>
        </p:nvSpPr>
        <p:spPr>
          <a:xfrm>
            <a:off x="7954736" y="3365918"/>
            <a:ext cx="178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Little Endian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214A1-73FF-7447-8007-F2516ED7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D7E8-99EA-4C4C-84B5-30ADB7C64D4A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7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6BC8-64DF-6F4A-A400-BD2C4C96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0AE0-919F-F84F-8B47-1F3A0B95E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800" i="1" dirty="0"/>
              <a:t>Anyone who considers arithmetical methods of producing random digits is, of course, in a state of sin</a:t>
            </a:r>
            <a:r>
              <a:rPr lang="en-US" sz="1800" dirty="0"/>
              <a:t>. —John von Neumann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True random numbers cannot be created using computers.</a:t>
            </a:r>
          </a:p>
          <a:p>
            <a:r>
              <a:rPr lang="en-US" sz="1800" dirty="0"/>
              <a:t>Why?</a:t>
            </a:r>
          </a:p>
          <a:p>
            <a:pPr lvl="1"/>
            <a:r>
              <a:rPr lang="en-US" sz="1800" dirty="0"/>
              <a:t>Programs are inherently deterministic.</a:t>
            </a:r>
          </a:p>
          <a:p>
            <a:r>
              <a:rPr lang="en-US" sz="1800" dirty="0"/>
              <a:t>It has the advantage of </a:t>
            </a:r>
            <a:r>
              <a:rPr lang="en-US" sz="1800" i="1" dirty="0"/>
              <a:t>repeatability</a:t>
            </a:r>
            <a:r>
              <a:rPr lang="en-US" sz="1800" dirty="0"/>
              <a:t>, but</a:t>
            </a:r>
          </a:p>
          <a:p>
            <a:r>
              <a:rPr lang="en-US" sz="1800" dirty="0"/>
              <a:t>It has the disadvantage of </a:t>
            </a:r>
            <a:r>
              <a:rPr lang="en-US" sz="1800" i="1" dirty="0"/>
              <a:t>predictability</a:t>
            </a:r>
            <a:r>
              <a:rPr lang="en-US" sz="1800" dirty="0"/>
              <a:t>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470814F7-171E-EE41-8E72-FF04EBD89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708" r="1" b="7460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31A92-7EB9-5E4B-9748-0B2C93FF6642}"/>
              </a:ext>
            </a:extLst>
          </p:cNvPr>
          <p:cNvSpPr txBox="1"/>
          <p:nvPr/>
        </p:nvSpPr>
        <p:spPr>
          <a:xfrm>
            <a:off x="8470892" y="5838270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 von Neumann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CF015-6D69-ED44-A9D8-368B211E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22360-FC21-9C4E-A47E-3F0B8995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910512-91F2-A640-A083-79E5788C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B17B5-13C3-8A4E-AC7F-3ED8FB2FA00C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8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CB2C3D-508B-4248-8BF4-FCFEAA72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Mersenne Twister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44DF4-BFAE-8E45-ADD6-0F48C3D48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353" y="492573"/>
            <a:ext cx="6340482" cy="588079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C6936-5766-6944-BEDE-1FC84ABE1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482473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5CB67-9C9C-CB44-8AFF-B8B7ED03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482473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839E621-CBEA-FC4C-905A-93C58F9E1BA6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886A4-2BDC-A54D-8B7C-F03894691252}"/>
              </a:ext>
            </a:extLst>
          </p:cNvPr>
          <p:cNvSpPr txBox="1"/>
          <p:nvPr/>
        </p:nvSpPr>
        <p:spPr>
          <a:xfrm>
            <a:off x="1191126" y="4094842"/>
            <a:ext cx="2586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state of the art pseudorandom number generator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❦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But does it generate random numbers?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5CE63-57E7-864A-9F40-8AC581ED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2BBB6-DCC3-114F-B01C-856C12090299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2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DB97F-895C-DC4E-95C0-E62FFA55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Arithmetic Operators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F483D0-86C5-344E-B48E-887550B38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These operators follow the precedence and associativity rules that you learned in high school algebra.</a:t>
            </a:r>
          </a:p>
          <a:p>
            <a:endParaRPr lang="en-US" sz="2000" dirty="0"/>
          </a:p>
          <a:p>
            <a:r>
              <a:rPr lang="en-US" sz="2000" dirty="0"/>
              <a:t>Modulo is the remainder when you divide two integers:</a:t>
            </a:r>
          </a:p>
          <a:p>
            <a:pPr lvl="1"/>
            <a:r>
              <a:rPr lang="en-US" sz="2000" dirty="0"/>
              <a:t>In </a:t>
            </a:r>
            <a:r>
              <a:rPr lang="en-US" sz="2000" i="1" dirty="0"/>
              <a:t>number theory</a:t>
            </a:r>
            <a:r>
              <a:rPr lang="en-US" sz="2000" dirty="0"/>
              <a:t>, mod is always non-negative.</a:t>
            </a:r>
          </a:p>
          <a:p>
            <a:pPr lvl="1"/>
            <a:r>
              <a:rPr lang="en-US" sz="2000" dirty="0"/>
              <a:t>For negative integers depends on the </a:t>
            </a:r>
            <a:r>
              <a:rPr lang="en-US" sz="2000" b="1" dirty="0"/>
              <a:t>C</a:t>
            </a:r>
            <a:r>
              <a:rPr lang="en-US" sz="2000" dirty="0"/>
              <a:t> compiler (the sign is the same as the dividend).</a:t>
            </a:r>
          </a:p>
          <a:p>
            <a:endParaRPr lang="en-US" sz="2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7C89CA-AD58-094A-B7E8-1FDCC6ECA2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3326747"/>
              </p:ext>
            </p:extLst>
          </p:nvPr>
        </p:nvGraphicFramePr>
        <p:xfrm>
          <a:off x="6489403" y="2239210"/>
          <a:ext cx="4792632" cy="3890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7389">
                  <a:extLst>
                    <a:ext uri="{9D8B030D-6E8A-4147-A177-3AD203B41FA5}">
                      <a16:colId xmlns:a16="http://schemas.microsoft.com/office/drawing/2014/main" val="2536722525"/>
                    </a:ext>
                  </a:extLst>
                </a:gridCol>
                <a:gridCol w="3855243">
                  <a:extLst>
                    <a:ext uri="{9D8B030D-6E8A-4147-A177-3AD203B41FA5}">
                      <a16:colId xmlns:a16="http://schemas.microsoft.com/office/drawing/2014/main" val="1186584656"/>
                    </a:ext>
                  </a:extLst>
                </a:gridCol>
              </a:tblGrid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*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Multiplication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394039634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/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Division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565087644"/>
                  </a:ext>
                </a:extLst>
              </a:tr>
              <a:tr h="1070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%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Modulo </a:t>
                      </a:r>
                      <a:r>
                        <a:rPr lang="en-US" sz="2400" dirty="0"/>
                        <a:t>(integers only)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677043348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+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Addition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830468585"/>
                  </a:ext>
                </a:extLst>
              </a:tr>
              <a:tr h="70491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-</a:t>
                      </a:r>
                    </a:p>
                  </a:txBody>
                  <a:tcPr marL="165422" marR="165422" marT="82711" marB="8271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Subtraction</a:t>
                      </a:r>
                    </a:p>
                  </a:txBody>
                  <a:tcPr marL="165422" marR="165422" marT="82711" marB="82711"/>
                </a:tc>
                <a:extLst>
                  <a:ext uri="{0D108BD9-81ED-4DB2-BD59-A6C34878D82A}">
                    <a16:rowId xmlns:a16="http://schemas.microsoft.com/office/drawing/2014/main" val="104948000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C5237-5E64-2049-BAB3-2BC370D5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B3F7-C605-EC40-BEBE-11D0061E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A31B9-B826-AD41-A040-BC0419F6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E9AC-F363-3042-9862-F1FAE1ED23AA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1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8BC98-EEF9-FE40-B1A9-C4D7D8BC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Type Promotion</a:t>
            </a:r>
          </a:p>
        </p:txBody>
      </p:sp>
      <p:pic>
        <p:nvPicPr>
          <p:cNvPr id="12" name="Content Placeholder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2E47B273-FD6C-FA47-9AD2-A07E484024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" b="1745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322C3-D038-BE4F-96D1-315AAE07F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When you have an expression of mixed types, then C will promote the </a:t>
            </a:r>
            <a:r>
              <a:rPr lang="en-US" sz="1900" i="1" dirty="0">
                <a:solidFill>
                  <a:srgbClr val="FFFFFF"/>
                </a:solidFill>
              </a:rPr>
              <a:t>lower</a:t>
            </a:r>
            <a:r>
              <a:rPr lang="en-US" sz="1900" dirty="0">
                <a:solidFill>
                  <a:srgbClr val="FFFFFF"/>
                </a:solidFill>
              </a:rPr>
              <a:t> type to a </a:t>
            </a:r>
            <a:r>
              <a:rPr lang="en-US" sz="1900" i="1" dirty="0">
                <a:solidFill>
                  <a:srgbClr val="FFFFFF"/>
                </a:solidFill>
              </a:rPr>
              <a:t>higher</a:t>
            </a:r>
            <a:r>
              <a:rPr lang="en-US" sz="1900" dirty="0">
                <a:solidFill>
                  <a:srgbClr val="FFFFFF"/>
                </a:solidFill>
              </a:rPr>
              <a:t>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Lower means that values of that type are a </a:t>
            </a:r>
            <a:r>
              <a:rPr lang="en-US" sz="1900" i="1" dirty="0">
                <a:solidFill>
                  <a:srgbClr val="FFFFFF"/>
                </a:solidFill>
              </a:rPr>
              <a:t>subset</a:t>
            </a:r>
            <a:r>
              <a:rPr lang="en-US" sz="1900" dirty="0">
                <a:solidFill>
                  <a:srgbClr val="FFFFFF"/>
                </a:solidFill>
              </a:rPr>
              <a:t> of the values that can be held by the higher type.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integers are promoted to bigger integers.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Integers are promoted to floating point types.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Smaller floating point types are promoted to larger floating point types.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A23F4-EF16-FD4F-AA71-B0F8FF8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730FE-C1E0-9E42-9611-A6337D0C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170610-55E6-9646-8CA8-31D092B3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C937-9874-274B-A57C-AE795C6CA637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9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A4264-2E1E-E84B-BC49-5015B9E3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Operator Precedence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BB985-9DF2-E141-A42E-132B22706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Operators fall into equivalence classes: for example multiplicative, additive, logical, Boolean, and bit-wise operators.</a:t>
            </a:r>
          </a:p>
          <a:p>
            <a:pPr lvl="1"/>
            <a:r>
              <a:rPr lang="en-US" sz="2000" dirty="0"/>
              <a:t>There are more operators than are shown in this table.</a:t>
            </a:r>
          </a:p>
          <a:p>
            <a:r>
              <a:rPr lang="en-US" sz="2400" dirty="0"/>
              <a:t>If you are unsure of precedence or associativity then use </a:t>
            </a:r>
            <a:r>
              <a:rPr lang="en-US" sz="2400" dirty="0">
                <a:latin typeface="Courier" pitchFamily="2" charset="0"/>
              </a:rPr>
              <a:t>()</a:t>
            </a:r>
            <a:r>
              <a:rPr lang="en-US" sz="2400" dirty="0"/>
              <a:t> to make your expression unambiguous.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93F88C-7468-FD4E-BF3B-83A0E2C35BC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020034"/>
              </p:ext>
            </p:extLst>
          </p:nvPr>
        </p:nvGraphicFramePr>
        <p:xfrm>
          <a:off x="912095" y="484632"/>
          <a:ext cx="4271809" cy="578468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90204">
                  <a:extLst>
                    <a:ext uri="{9D8B030D-6E8A-4147-A177-3AD203B41FA5}">
                      <a16:colId xmlns:a16="http://schemas.microsoft.com/office/drawing/2014/main" val="1526806570"/>
                    </a:ext>
                  </a:extLst>
                </a:gridCol>
                <a:gridCol w="1981605">
                  <a:extLst>
                    <a:ext uri="{9D8B030D-6E8A-4147-A177-3AD203B41FA5}">
                      <a16:colId xmlns:a16="http://schemas.microsoft.com/office/drawing/2014/main" val="3408348407"/>
                    </a:ext>
                  </a:extLst>
                </a:gridCol>
              </a:tblGrid>
              <a:tr h="441023"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Operators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solidFill>
                            <a:srgbClr val="FFFFFF"/>
                          </a:solidFill>
                        </a:rPr>
                        <a:t>Associativity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3351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* / %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3721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+ -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 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06687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&lt;&lt; &gt;&gt;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509085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&lt; &lt;= &gt; &gt;=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31359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== !=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241350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020897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^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83356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41713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&amp;&amp;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886892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||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Left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47726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?:</a:t>
                      </a: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75709"/>
                  </a:ext>
                </a:extLst>
              </a:tr>
              <a:tr h="441023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= += -= *= /= %= </a:t>
                      </a:r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…</a:t>
                      </a:r>
                      <a:endParaRPr lang="en-US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" pitchFamily="2" charset="0"/>
                      </a:endParaRPr>
                    </a:p>
                  </a:txBody>
                  <a:tcPr marL="181740" marR="109044" marT="109044" marB="10904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Right</a:t>
                      </a:r>
                    </a:p>
                  </a:txBody>
                  <a:tcPr marL="181740" marR="109044" marT="109044" marB="10904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89818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CE772-D864-874B-824E-6B5B7C35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0F19-CFA5-4A40-8569-274ECD91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27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98D68-790E-9045-86BF-5D396CAF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E1EF-4187-1245-A027-12D21AE0B90B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66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91AA2-058D-DD4B-B61F-69DCC1C4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339A-CA26-DE42-8B7E-B376206CF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438" y="819807"/>
            <a:ext cx="3644635" cy="495652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Computers work with </a:t>
            </a:r>
            <a:r>
              <a:rPr lang="en-US" sz="2400" i="1" dirty="0"/>
              <a:t>bits </a:t>
            </a:r>
            <a:r>
              <a:rPr lang="en-US" sz="2400" dirty="0"/>
              <a:t>(0 and 1), and</a:t>
            </a:r>
          </a:p>
          <a:p>
            <a:r>
              <a:rPr lang="en-US" sz="2400" dirty="0"/>
              <a:t>These bits are grouped in </a:t>
            </a:r>
            <a:r>
              <a:rPr lang="en-US" sz="2400" i="1" dirty="0"/>
              <a:t>bytes</a:t>
            </a:r>
            <a:r>
              <a:rPr lang="en-US" sz="2400" dirty="0"/>
              <a:t> (8 bits),</a:t>
            </a:r>
          </a:p>
          <a:p>
            <a:pPr lvl="1"/>
            <a:r>
              <a:rPr lang="en-US" dirty="0"/>
              <a:t> These bytes group into larger quantities called </a:t>
            </a:r>
            <a:r>
              <a:rPr lang="en-US" i="1" dirty="0"/>
              <a:t>words</a:t>
            </a:r>
            <a:r>
              <a:rPr lang="en-US" dirty="0"/>
              <a:t>.</a:t>
            </a:r>
          </a:p>
          <a:p>
            <a:r>
              <a:rPr lang="en-US" sz="2400" dirty="0"/>
              <a:t>Computers do integer arithmetic in finite fields,</a:t>
            </a:r>
          </a:p>
          <a:p>
            <a:pPr lvl="1"/>
            <a:r>
              <a:rPr lang="en-US" dirty="0"/>
              <a:t>Because the words are of fixed size.</a:t>
            </a:r>
          </a:p>
          <a:p>
            <a:pPr lvl="1"/>
            <a:r>
              <a:rPr lang="en-US" dirty="0"/>
              <a:t>This allows us to use two’s complement arithmetic.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A1CD2-9B15-DB4E-9791-F6EEDE8DC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3" y="819807"/>
            <a:ext cx="3388299" cy="495652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Computers can only represent a small subset of the integers.</a:t>
            </a:r>
          </a:p>
          <a:p>
            <a:r>
              <a:rPr lang="en-US" sz="2200" dirty="0"/>
              <a:t>Computers give us data types like: </a:t>
            </a:r>
            <a:r>
              <a:rPr lang="en-US" sz="2200" dirty="0">
                <a:latin typeface="Courier" pitchFamily="2" charset="0"/>
              </a:rPr>
              <a:t>float</a:t>
            </a:r>
            <a:r>
              <a:rPr lang="en-US" sz="2200" dirty="0"/>
              <a:t>,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, and </a:t>
            </a:r>
            <a:r>
              <a:rPr lang="en-US" sz="2200" dirty="0">
                <a:latin typeface="Courier" pitchFamily="2" charset="0"/>
              </a:rPr>
              <a:t>long</a:t>
            </a:r>
            <a:r>
              <a:rPr lang="en-US" sz="2200" dirty="0"/>
              <a:t> </a:t>
            </a:r>
            <a:r>
              <a:rPr lang="en-US" sz="2200" dirty="0">
                <a:latin typeface="Courier" pitchFamily="2" charset="0"/>
              </a:rPr>
              <a:t>double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Do not make the mistake of thinking they are </a:t>
            </a:r>
            <a:r>
              <a:rPr lang="en-US" sz="2200" i="1" dirty="0"/>
              <a:t>real</a:t>
            </a:r>
            <a:r>
              <a:rPr lang="en-US" sz="2200" dirty="0"/>
              <a:t> </a:t>
            </a:r>
            <a:r>
              <a:rPr lang="en-US" sz="2200" i="1" dirty="0"/>
              <a:t>numbers</a:t>
            </a:r>
            <a:r>
              <a:rPr lang="en-US" sz="2200" dirty="0"/>
              <a:t> (</a:t>
            </a:r>
            <a:r>
              <a:rPr lang="en-US" sz="2200" dirty="0" err="1"/>
              <a:t>ℝ</a:t>
            </a:r>
            <a:r>
              <a:rPr lang="en-US" sz="2200" dirty="0"/>
              <a:t>),</a:t>
            </a:r>
          </a:p>
          <a:p>
            <a:pPr lvl="1"/>
            <a:r>
              <a:rPr lang="en-US" sz="2200" dirty="0"/>
              <a:t>They are really a very small subset of the </a:t>
            </a:r>
            <a:r>
              <a:rPr lang="en-US" sz="2200" i="1" dirty="0" err="1"/>
              <a:t>rationals</a:t>
            </a:r>
            <a:r>
              <a:rPr lang="en-US" sz="2200" dirty="0"/>
              <a:t> (</a:t>
            </a:r>
            <a:r>
              <a:rPr lang="en-US" sz="2200" dirty="0" err="1"/>
              <a:t>ℚ</a:t>
            </a:r>
            <a:r>
              <a:rPr lang="en-US" sz="2200" dirty="0"/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8CB97-22E0-CB4F-8093-592810D5225E}"/>
              </a:ext>
            </a:extLst>
          </p:cNvPr>
          <p:cNvSpPr txBox="1"/>
          <p:nvPr/>
        </p:nvSpPr>
        <p:spPr>
          <a:xfrm>
            <a:off x="2847703" y="5657671"/>
            <a:ext cx="899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Ultimately, do we care </a:t>
            </a:r>
            <a:r>
              <a:rPr lang="en-US" i="1" dirty="0"/>
              <a:t>how</a:t>
            </a:r>
            <a:r>
              <a:rPr lang="en-US" dirty="0"/>
              <a:t> computers represent numbers? Usually, we do not. But, we do care when (</a:t>
            </a:r>
            <a:r>
              <a:rPr lang="en-US" dirty="0" err="1"/>
              <a:t>i</a:t>
            </a:r>
            <a:r>
              <a:rPr lang="en-US" dirty="0"/>
              <a:t>) we want to manipulate bits, and (ii) when we care about precision, as in scientific calculations. We must always choose a representation that can hold all the values that we need.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56896-FF95-3243-9A39-CB886DE9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6BB1D-F152-2440-92F6-759766A4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28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02653B8-8115-2647-8860-C22A6F6A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D5C28-2CF0-E048-81CD-B05A92D5E653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B6865-8CB0-6C4E-93F4-DFA5B9A0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Kinds of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en-US" sz="1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={1, 2, 3, …}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ℤ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={…, −3, −2, −1, 0, 1, 2, 3, …}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f>
                        <m:fPr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ℤ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ℚ</m:t>
                      </m:r>
                      <m:r>
                        <a:rPr lang="en-US" sz="1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irrational</m:t>
                      </m:r>
                      <m: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7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numbers</m:t>
                      </m:r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ℂ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the imaginary numbers</a:t>
                </a:r>
              </a:p>
              <a:p>
                <a:pPr marL="0" indent="0">
                  <a:buNone/>
                </a:pPr>
                <a:endParaRPr lang="en-US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 are all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irrational</a:t>
                </a:r>
                <a:r>
                  <a:rPr lang="en-US" sz="1700" dirty="0">
                    <a:solidFill>
                      <a:schemeClr val="bg1"/>
                    </a:solidFill>
                  </a:rPr>
                  <a:t>, which are more numerous than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700" i="1" dirty="0">
                    <a:solidFill>
                      <a:schemeClr val="bg1"/>
                    </a:solidFill>
                  </a:rPr>
                  <a:t>Imaginary</a:t>
                </a:r>
                <a:r>
                  <a:rPr lang="en-US" sz="1700" dirty="0">
                    <a:solidFill>
                      <a:schemeClr val="bg1"/>
                    </a:solidFill>
                  </a:rPr>
                  <a:t> allows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7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and so </a:t>
                </a:r>
                <a:r>
                  <a:rPr lang="en-US" sz="1700" i="1" dirty="0">
                    <a:solidFill>
                      <a:schemeClr val="bg1"/>
                    </a:solidFill>
                  </a:rPr>
                  <a:t>complex</a:t>
                </a:r>
                <a:r>
                  <a:rPr lang="en-US" sz="17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</m:t>
                    </m:r>
                    <m:r>
                      <a:rPr lang="en-US" sz="17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7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7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71C9E-0917-F145-B51A-FDD64F170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3"/>
                <a:stretch>
                  <a:fillRect l="-1128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8017C7A3-DB3C-B94E-B639-CC626EF086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97763" y="1567098"/>
            <a:ext cx="6250769" cy="35629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3B292-3F89-FC4C-A823-6A650BC5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EB351-D73F-3347-94AA-DE097F3F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1BE7E-489D-A743-B81A-B44F5E1B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F439-1EEA-0643-829B-3C993AFAC879}" type="datetime3">
              <a:rPr lang="en-US" smtClean="0">
                <a:solidFill>
                  <a:schemeClr val="bg1"/>
                </a:solidFill>
              </a:rPr>
              <a:t>21 May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2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98D1D-1537-9F40-9F11-55DB8103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Computers can represent </a:t>
            </a:r>
            <a:r>
              <a:rPr lang="en-US" sz="2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none</a:t>
            </a: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of those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E246-42F2-6043-B869-98BD9E66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Computers do arithmetic in </a:t>
            </a:r>
            <a:r>
              <a:rPr lang="en-US" sz="1900" i="1" dirty="0">
                <a:solidFill>
                  <a:schemeClr val="bg1"/>
                </a:solidFill>
              </a:rPr>
              <a:t>finite fields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Which means they have a large, but finite, set of numbers that they can represent.</a:t>
            </a:r>
          </a:p>
          <a:p>
            <a:r>
              <a:rPr lang="en-US" sz="1900" dirty="0">
                <a:solidFill>
                  <a:schemeClr val="bg1"/>
                </a:solidFill>
              </a:rPr>
              <a:t>It’s like saying you can only do arithmetic up to 10 digits.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A digit for a computer is called a </a:t>
            </a:r>
            <a:r>
              <a:rPr lang="en-US" sz="1900" i="1" dirty="0">
                <a:solidFill>
                  <a:schemeClr val="bg1"/>
                </a:solidFill>
              </a:rPr>
              <a:t>bit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A bit is either 0 or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−128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127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−32768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32767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−2147483648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2147483647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−9223372036854775808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9223372036854775807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96D6BBF-992B-AB41-B306-839C08023F98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311060313"/>
                  </p:ext>
                </p:extLst>
              </p:nvPr>
            </p:nvGraphicFramePr>
            <p:xfrm>
              <a:off x="5297762" y="643467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2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65535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dirty="0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4294967295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oMath>
                            </m:oMathPara>
                          </a14:m>
                          <a:endParaRPr lang="en-US" sz="17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 smtClean="0">
                                    <a:latin typeface="Cambria Math" panose="02040503050406030204" pitchFamily="18" charset="0"/>
                                  </a:rPr>
                                  <m:t>18446744073709551615</m:t>
                                </m:r>
                              </m:oMath>
                            </m:oMathPara>
                          </a14:m>
                          <a:endParaRPr lang="en-US" sz="17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2797D0E7-94CA-AB49-9FCB-D61013A2FA8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80619028"/>
                  </p:ext>
                </p:extLst>
              </p:nvPr>
            </p:nvGraphicFramePr>
            <p:xfrm>
              <a:off x="5297762" y="3868035"/>
              <a:ext cx="6250770" cy="2450500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780290">
                      <a:extLst>
                        <a:ext uri="{9D8B030D-6E8A-4147-A177-3AD203B41FA5}">
                          <a16:colId xmlns:a16="http://schemas.microsoft.com/office/drawing/2014/main" val="3352154794"/>
                        </a:ext>
                      </a:extLst>
                    </a:gridCol>
                    <a:gridCol w="2815066">
                      <a:extLst>
                        <a:ext uri="{9D8B030D-6E8A-4147-A177-3AD203B41FA5}">
                          <a16:colId xmlns:a16="http://schemas.microsoft.com/office/drawing/2014/main" val="2351725317"/>
                        </a:ext>
                      </a:extLst>
                    </a:gridCol>
                    <a:gridCol w="2655414">
                      <a:extLst>
                        <a:ext uri="{9D8B030D-6E8A-4147-A177-3AD203B41FA5}">
                          <a16:colId xmlns:a16="http://schemas.microsoft.com/office/drawing/2014/main" val="4005472050"/>
                        </a:ext>
                      </a:extLst>
                    </a:gridCol>
                  </a:tblGrid>
                  <a:tr h="490100">
                    <a:tc>
                      <a:txBody>
                        <a:bodyPr/>
                        <a:lstStyle/>
                        <a:p>
                          <a:r>
                            <a:rPr lang="en-US" sz="1700"/>
                            <a:t>Bits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Minimum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700"/>
                            <a:t>Maximum</a:t>
                          </a:r>
                          <a:endParaRPr lang="en-US" sz="1700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198593" marR="99297" marT="99297" marB="99297"/>
                    </a:tc>
                    <a:extLst>
                      <a:ext uri="{0D108BD9-81ED-4DB2-BD59-A6C34878D82A}">
                        <a16:rowId xmlns:a16="http://schemas.microsoft.com/office/drawing/2014/main" val="194507517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102564" r="-695161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102564" r="-94144" b="-2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102564" b="-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5139914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207895" r="-69516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207895" r="-9414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207895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8053375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300000" r="-69516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300000" r="-941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3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1872616"/>
                      </a:ext>
                    </a:extLst>
                  </a:tr>
                  <a:tr h="490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t="-400000" r="-69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27928" t="-400000" r="-94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8593" marR="99297" marT="99297" marB="99297">
                        <a:blipFill>
                          <a:blip r:embed="rId3"/>
                          <a:stretch>
                            <a:fillRect l="-135885" t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6707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AF335-FEB6-544C-88F5-6DBF16C9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5545" y="6496204"/>
            <a:ext cx="4114800" cy="365125"/>
          </a:xfrm>
        </p:spPr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28C9C-F5B0-BF4B-BAC9-B10EE092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6859B0-24FB-2F44-9A86-FCFB7D20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6522-1B6E-EB49-A93D-9F774749FFEE}" type="datetime3">
              <a:rPr lang="en-US" smtClean="0">
                <a:solidFill>
                  <a:schemeClr val="bg1"/>
                </a:solidFill>
              </a:rPr>
              <a:t>21 May 2020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8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C052EA-05E2-403D-965E-52D1BFFA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19E86-9A12-1B4C-AA57-B781A784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Positional Number Systems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C1936B8-2FFB-4F78-8388-B8C282B8A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Aryabhata (</a:t>
                </a:r>
                <a:r>
                  <a:rPr lang="hi-IN" sz="2000" dirty="0"/>
                  <a:t>आर्यभट</a:t>
                </a:r>
                <a:r>
                  <a:rPr lang="en-US" sz="2000" dirty="0"/>
                  <a:t>) taught us that every member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000" dirty="0"/>
                  <a:t> can be written: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is the base, be it 2, 8, 10 (our usual base), 16,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…, 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D633A-1616-024D-BE74-392640882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100579"/>
                <a:ext cx="5097779" cy="4076383"/>
              </a:xfrm>
              <a:blipFill>
                <a:blip r:embed="rId2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1962 =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1 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+9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sSup>
                        <m:sSup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m:rPr>
                            <m:sty m:val="p"/>
                          </m:rPr>
                          <a:rPr lang="en-US" sz="2000" b="0" i="0">
                            <a:latin typeface="Cambria Math" panose="02040503050406030204" pitchFamily="18" charset="0"/>
                          </a:rPr>
                          <m:t>AA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3652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2200200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 dirty="0"/>
                  <a:t>           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11110101010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Those all represent the same number.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answer to the ultimate question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ultimate question is: What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 × 9</m:t>
                    </m:r>
                  </m:oMath>
                </a14:m>
                <a:r>
                  <a:rPr lang="en-US" sz="2000" dirty="0"/>
                  <a:t>?</a:t>
                </a:r>
              </a:p>
              <a:p>
                <a:pPr marL="0" indent="0">
                  <a:buNone/>
                </a:pPr>
                <a:r>
                  <a:rPr lang="en-US" sz="2000" dirty="0"/>
                  <a:t>It’s true, since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54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19F70A0-C368-3643-A66F-A630A2E7A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56020" y="2100579"/>
                <a:ext cx="5097780" cy="4076383"/>
              </a:xfrm>
              <a:blipFill>
                <a:blip r:embed="rId3"/>
                <a:stretch>
                  <a:fillRect l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038C1E-2C2E-9745-B5C8-BF6353C8F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28" y="4484082"/>
            <a:ext cx="1611367" cy="13380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A375F-DFE7-004D-8E23-EF57C159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7A60-2611-F745-87FE-28F91793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5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A735DAF-EEBE-3645-8EA7-27BE42A7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B7C6-BF0B-5243-BBB7-0203061D9369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8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B57B2-16F8-E44E-9179-A082966F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Specifying an Integer in </a:t>
            </a:r>
            <a:r>
              <a:rPr lang="en-US" sz="3600" b="1" dirty="0">
                <a:solidFill>
                  <a:srgbClr val="FFFFFF"/>
                </a:solidFill>
              </a:rPr>
              <a:t>C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3F29AE-CD2C-EE49-93AE-22A32687F12D}"/>
              </a:ext>
            </a:extLst>
          </p:cNvPr>
          <p:cNvGrpSpPr/>
          <p:nvPr/>
        </p:nvGrpSpPr>
        <p:grpSpPr>
          <a:xfrm>
            <a:off x="3525950" y="3928667"/>
            <a:ext cx="4433824" cy="1334275"/>
            <a:chOff x="1804070" y="2519028"/>
            <a:chExt cx="4433824" cy="11942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DFB478-AD3F-764B-AE42-36ACED33A28F}"/>
                </a:ext>
              </a:extLst>
            </p:cNvPr>
            <p:cNvSpPr txBox="1"/>
            <p:nvPr/>
          </p:nvSpPr>
          <p:spPr>
            <a:xfrm>
              <a:off x="1804070" y="2888990"/>
              <a:ext cx="1527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4A7EF0-825F-B241-B21E-8319AAE38EE7}"/>
                </a:ext>
              </a:extLst>
            </p:cNvPr>
            <p:cNvSpPr txBox="1"/>
            <p:nvPr/>
          </p:nvSpPr>
          <p:spPr>
            <a:xfrm>
              <a:off x="3357154" y="2612571"/>
              <a:ext cx="16067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short</a:t>
              </a:r>
            </a:p>
            <a:p>
              <a:r>
                <a:rPr lang="en-US" sz="2000" dirty="0">
                  <a:latin typeface="Courier" pitchFamily="2" charset="0"/>
                </a:rPr>
                <a:t>long</a:t>
              </a:r>
            </a:p>
            <a:p>
              <a:r>
                <a:rPr lang="en-US" sz="2000" dirty="0">
                  <a:latin typeface="Courier" pitchFamily="2" charset="0"/>
                </a:rPr>
                <a:t>long long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5C0222-ECF3-F448-A395-C153896EAD38}"/>
                </a:ext>
              </a:extLst>
            </p:cNvPr>
            <p:cNvSpPr txBox="1"/>
            <p:nvPr/>
          </p:nvSpPr>
          <p:spPr>
            <a:xfrm>
              <a:off x="5105780" y="2903102"/>
              <a:ext cx="1132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Courier" pitchFamily="2" charset="0"/>
                </a:rPr>
                <a:t>int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76EC880A-BE74-864B-99C0-F9F44DE1EFA1}"/>
                </a:ext>
              </a:extLst>
            </p:cNvPr>
            <p:cNvSpPr/>
            <p:nvPr/>
          </p:nvSpPr>
          <p:spPr>
            <a:xfrm>
              <a:off x="3069771" y="2618801"/>
              <a:ext cx="338328" cy="923330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8793C9EB-374D-8A4B-90F8-3C905DB5924F}"/>
                </a:ext>
              </a:extLst>
            </p:cNvPr>
            <p:cNvSpPr/>
            <p:nvPr/>
          </p:nvSpPr>
          <p:spPr>
            <a:xfrm>
              <a:off x="4831460" y="2519028"/>
              <a:ext cx="274320" cy="1194264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781641-8330-5240-BDC2-645C3552CF1D}"/>
              </a:ext>
            </a:extLst>
          </p:cNvPr>
          <p:cNvGrpSpPr/>
          <p:nvPr/>
        </p:nvGrpSpPr>
        <p:grpSpPr>
          <a:xfrm>
            <a:off x="3447522" y="5710161"/>
            <a:ext cx="2885094" cy="722166"/>
            <a:chOff x="838200" y="4208506"/>
            <a:chExt cx="2885094" cy="6463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F57693-0B9F-8B4B-8F9E-ADC293737690}"/>
                </a:ext>
              </a:extLst>
            </p:cNvPr>
            <p:cNvSpPr txBox="1"/>
            <p:nvPr/>
          </p:nvSpPr>
          <p:spPr>
            <a:xfrm>
              <a:off x="838200" y="4347094"/>
              <a:ext cx="1621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unsigned</a:t>
              </a:r>
              <a:endParaRPr lang="en-US" dirty="0">
                <a:latin typeface="Courier" pitchFamily="2" charset="0"/>
              </a:endParaRP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DB947C08-8BC3-9848-B1F7-E68CD6E0735D}"/>
                </a:ext>
              </a:extLst>
            </p:cNvPr>
            <p:cNvSpPr/>
            <p:nvPr/>
          </p:nvSpPr>
          <p:spPr>
            <a:xfrm>
              <a:off x="2248988" y="4208506"/>
              <a:ext cx="210433" cy="646386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ACDFD2-2C22-CE42-BB36-F66D14C7D59D}"/>
                </a:ext>
              </a:extLst>
            </p:cNvPr>
            <p:cNvSpPr txBox="1"/>
            <p:nvPr/>
          </p:nvSpPr>
          <p:spPr>
            <a:xfrm>
              <a:off x="2475187" y="4345441"/>
              <a:ext cx="1248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 pitchFamily="2" charset="0"/>
                </a:rPr>
                <a:t>char</a:t>
              </a:r>
              <a:endParaRPr lang="en-US" dirty="0">
                <a:latin typeface="Courier" pitchFamily="2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4CF088F-1800-3C41-A74C-97B844501203}"/>
              </a:ext>
            </a:extLst>
          </p:cNvPr>
          <p:cNvSpPr txBox="1"/>
          <p:nvPr/>
        </p:nvSpPr>
        <p:spPr>
          <a:xfrm>
            <a:off x="7558517" y="395959"/>
            <a:ext cx="42656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char</a:t>
            </a:r>
          </a:p>
          <a:p>
            <a:r>
              <a:rPr lang="en-US" sz="2400" dirty="0">
                <a:latin typeface="Courier" pitchFamily="2" charset="0"/>
              </a:rPr>
              <a:t>unsigned char</a:t>
            </a:r>
          </a:p>
          <a:p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short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unsigned long long </a:t>
            </a:r>
            <a:r>
              <a:rPr lang="en-US" sz="2400" dirty="0" err="1">
                <a:latin typeface="Courier" pitchFamily="2" charset="0"/>
              </a:rPr>
              <a:t>int</a:t>
            </a:r>
            <a:endParaRPr lang="en-US" sz="2400" dirty="0">
              <a:latin typeface="Courier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E5D27-8870-2D42-84C1-6E1D3C3FB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EDC57-5C7E-E344-A23A-48730AAB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86F5-C057-3C4E-9CC1-58CA7DBD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55C97-5FFE-F14F-AE27-4EC140A69C95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3D23-182C-2045-BBEA-F414710B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Integer Data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BB32046-6EA7-EF4E-9D3A-9822170353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6714640"/>
              </p:ext>
            </p:extLst>
          </p:nvPr>
        </p:nvGraphicFramePr>
        <p:xfrm>
          <a:off x="1678152" y="1878260"/>
          <a:ext cx="8835695" cy="424606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93643">
                  <a:extLst>
                    <a:ext uri="{9D8B030D-6E8A-4147-A177-3AD203B41FA5}">
                      <a16:colId xmlns:a16="http://schemas.microsoft.com/office/drawing/2014/main" val="2517925683"/>
                    </a:ext>
                  </a:extLst>
                </a:gridCol>
                <a:gridCol w="5242052">
                  <a:extLst>
                    <a:ext uri="{9D8B030D-6E8A-4147-A177-3AD203B41FA5}">
                      <a16:colId xmlns:a16="http://schemas.microsoft.com/office/drawing/2014/main" val="1993371499"/>
                    </a:ext>
                  </a:extLst>
                </a:gridCol>
              </a:tblGrid>
              <a:tr h="707678">
                <a:tc>
                  <a:txBody>
                    <a:bodyPr/>
                    <a:lstStyle/>
                    <a:p>
                      <a:r>
                        <a:rPr lang="en-US" sz="3300"/>
                        <a:t>Name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Size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12211608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char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Usually 8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849365751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short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Usually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4010191754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int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16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586078989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>
                          <a:latin typeface="Courier" pitchFamily="2" charset="0"/>
                        </a:rPr>
                        <a:t>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/>
                        <a:t>At least 32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2605737137"/>
                  </a:ext>
                </a:extLst>
              </a:tr>
              <a:tr h="707678">
                <a:tc>
                  <a:txBody>
                    <a:bodyPr/>
                    <a:lstStyle/>
                    <a:p>
                      <a:r>
                        <a:rPr lang="en-US" sz="3300" dirty="0">
                          <a:latin typeface="Courier" pitchFamily="2" charset="0"/>
                        </a:rPr>
                        <a:t>long long</a:t>
                      </a:r>
                    </a:p>
                  </a:txBody>
                  <a:tcPr marL="168180" marR="168180" marT="84091" marB="84091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Probably 64 bits</a:t>
                      </a:r>
                    </a:p>
                  </a:txBody>
                  <a:tcPr marL="168180" marR="168180" marT="84091" marB="84091"/>
                </a:tc>
                <a:extLst>
                  <a:ext uri="{0D108BD9-81ED-4DB2-BD59-A6C34878D82A}">
                    <a16:rowId xmlns:a16="http://schemas.microsoft.com/office/drawing/2014/main" val="385036938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EAE79-E414-5746-BF86-7C03B1BF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E7784-A25F-D94F-907D-A9E742F4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DACBF3-09B3-B940-8DB8-66C5D0F1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DFB8B-922E-CC49-A9A3-303915E18D81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79558-EE8C-C347-8828-6C50B5BA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#include &lt;</a:t>
            </a:r>
            <a:r>
              <a:rPr lang="en-US" kern="1200" dirty="0" err="1">
                <a:solidFill>
                  <a:schemeClr val="tx1"/>
                </a:solidFill>
                <a:latin typeface="Courier" pitchFamily="2" charset="0"/>
              </a:rPr>
              <a:t>stdint.h</a:t>
            </a:r>
            <a:r>
              <a:rPr lang="en-US" kern="1200" dirty="0">
                <a:solidFill>
                  <a:schemeClr val="tx1"/>
                </a:solidFill>
                <a:latin typeface="Courier" pitchFamily="2" charset="0"/>
              </a:rPr>
              <a:t>&gt;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F77A75-55F1-5C4C-9459-B763413866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0583088"/>
              </p:ext>
            </p:extLst>
          </p:nvPr>
        </p:nvGraphicFramePr>
        <p:xfrm>
          <a:off x="1273822" y="2022475"/>
          <a:ext cx="9644357" cy="4154490"/>
        </p:xfrm>
        <a:graphic>
          <a:graphicData uri="http://schemas.openxmlformats.org/drawingml/2006/table">
            <a:tbl>
              <a:tblPr firstRow="1" bandRow="1">
                <a:noFill/>
                <a:tableStyleId>{616DA210-FB5B-4158-B5E0-FEB733F419BA}</a:tableStyleId>
              </a:tblPr>
              <a:tblGrid>
                <a:gridCol w="3422538">
                  <a:extLst>
                    <a:ext uri="{9D8B030D-6E8A-4147-A177-3AD203B41FA5}">
                      <a16:colId xmlns:a16="http://schemas.microsoft.com/office/drawing/2014/main" val="600239685"/>
                    </a:ext>
                  </a:extLst>
                </a:gridCol>
                <a:gridCol w="3718779">
                  <a:extLst>
                    <a:ext uri="{9D8B030D-6E8A-4147-A177-3AD203B41FA5}">
                      <a16:colId xmlns:a16="http://schemas.microsoft.com/office/drawing/2014/main" val="1214932190"/>
                    </a:ext>
                  </a:extLst>
                </a:gridCol>
                <a:gridCol w="2503040">
                  <a:extLst>
                    <a:ext uri="{9D8B030D-6E8A-4147-A177-3AD203B41FA5}">
                      <a16:colId xmlns:a16="http://schemas.microsoft.com/office/drawing/2014/main" val="2684698306"/>
                    </a:ext>
                  </a:extLst>
                </a:gridCol>
              </a:tblGrid>
              <a:tr h="83089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Signed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Unsigned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FF"/>
                          </a:solidFill>
                        </a:rPr>
                        <a:t>Size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306586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int8_t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uint8_t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67370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int16_t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uint16_t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799523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int32_t</a:t>
                      </a:r>
                    </a:p>
                  </a:txBody>
                  <a:tcPr marL="342403" marR="205442" marT="205442" marB="205442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uint32_t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492"/>
                  </a:ext>
                </a:extLst>
              </a:tr>
              <a:tr h="830898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int64_t</a:t>
                      </a:r>
                    </a:p>
                  </a:txBody>
                  <a:tcPr marL="342403" marR="205442" marT="205442" marB="205442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" pitchFamily="2" charset="0"/>
                        </a:rPr>
                        <a:t>uint64_t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64 bits</a:t>
                      </a:r>
                    </a:p>
                  </a:txBody>
                  <a:tcPr marL="342403" marR="205442" marT="205442" marB="205442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6776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CB7C7-3722-144A-A09A-978864FC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E5E49-6D96-BB49-B407-34810189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80EBF2-0A46-6A47-9D76-401A37DA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13A8-5DCB-E94F-AAEA-310DB2A56BC7}" type="datetime3">
              <a:rPr lang="en-US" smtClean="0"/>
              <a:t>21 May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0C5A4B-4801-CE47-A4BE-CB9E1231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ask Linux!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FB0774-B0DB-D449-9783-292BB1673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485" y="293414"/>
            <a:ext cx="8446023" cy="6271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84A51F-64EB-924C-AEA9-4B092F78D5C5}"/>
              </a:ext>
            </a:extLst>
          </p:cNvPr>
          <p:cNvSpPr txBox="1"/>
          <p:nvPr/>
        </p:nvSpPr>
        <p:spPr>
          <a:xfrm>
            <a:off x="8046450" y="1064396"/>
            <a:ext cx="1308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Standard I/O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474CC-93D5-F54E-9C3D-4599A611D991}"/>
              </a:ext>
            </a:extLst>
          </p:cNvPr>
          <p:cNvSpPr txBox="1"/>
          <p:nvPr/>
        </p:nvSpPr>
        <p:spPr>
          <a:xfrm>
            <a:off x="5342135" y="1640213"/>
            <a:ext cx="152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Print to the screen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872D8-0A12-5148-AAF4-4489B24E8DD1}"/>
              </a:ext>
            </a:extLst>
          </p:cNvPr>
          <p:cNvSpPr txBox="1"/>
          <p:nvPr/>
        </p:nvSpPr>
        <p:spPr>
          <a:xfrm>
            <a:off x="7534238" y="1640212"/>
            <a:ext cx="152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many bytes?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701C4-5E15-5D4D-A3F9-723FD76F5C22}"/>
              </a:ext>
            </a:extLst>
          </p:cNvPr>
          <p:cNvSpPr txBox="1"/>
          <p:nvPr/>
        </p:nvSpPr>
        <p:spPr>
          <a:xfrm>
            <a:off x="9379740" y="2554612"/>
            <a:ext cx="152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Bytes have 8 bits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F9F80E-FD13-B44D-9B95-14EB83A1622D}"/>
              </a:ext>
            </a:extLst>
          </p:cNvPr>
          <p:cNvCxnSpPr>
            <a:cxnSpLocks/>
          </p:cNvCxnSpPr>
          <p:nvPr/>
        </p:nvCxnSpPr>
        <p:spPr>
          <a:xfrm flipH="1">
            <a:off x="7583215" y="1249817"/>
            <a:ext cx="494767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AD419A-B467-3D46-BCD7-C1702F1E797F}"/>
              </a:ext>
            </a:extLst>
          </p:cNvPr>
          <p:cNvCxnSpPr/>
          <p:nvPr/>
        </p:nvCxnSpPr>
        <p:spPr>
          <a:xfrm flipH="1">
            <a:off x="4335517" y="1794100"/>
            <a:ext cx="1006618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A2610E-DF60-5F41-B419-9D50C71B7493}"/>
              </a:ext>
            </a:extLst>
          </p:cNvPr>
          <p:cNvCxnSpPr/>
          <p:nvPr/>
        </p:nvCxnSpPr>
        <p:spPr>
          <a:xfrm flipH="1">
            <a:off x="7097113" y="1794100"/>
            <a:ext cx="486102" cy="2802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EA4D68-7604-6E4A-8D60-8DA6DC05AB1E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576441" y="2301766"/>
            <a:ext cx="803299" cy="4067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3DB2E-8C3B-7A4A-AF59-6A87E9B3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Darrell Long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1960B-F5A3-BD46-B949-A7073BDF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9E621-CBEA-FC4C-905A-93C58F9E1BA6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5D951-E76B-E440-BB17-4185B468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1D27-F4B7-964D-80F6-0EF81C88F9F8}" type="datetime3">
              <a:rPr lang="en-US" smtClean="0">
                <a:solidFill>
                  <a:schemeClr val="tx1"/>
                </a:solidFill>
              </a:rPr>
              <a:t>21 May 2020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9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1991</Words>
  <Application>Microsoft Macintosh PowerPoint</Application>
  <PresentationFormat>Widescreen</PresentationFormat>
  <Paragraphs>437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Office Theme</vt:lpstr>
      <vt:lpstr>On the Nature of Numbers</vt:lpstr>
      <vt:lpstr>On the nature of Numbers</vt:lpstr>
      <vt:lpstr>Kinds of Numbers</vt:lpstr>
      <vt:lpstr>Computers can represent none of those sets</vt:lpstr>
      <vt:lpstr>Positional Number Systems</vt:lpstr>
      <vt:lpstr>Specifying an Integer in C</vt:lpstr>
      <vt:lpstr>C Integer Data Types</vt:lpstr>
      <vt:lpstr>#include &lt;stdint.h&gt;</vt:lpstr>
      <vt:lpstr>Let’s ask Linux!</vt:lpstr>
      <vt:lpstr>Binary Arithmetic</vt:lpstr>
      <vt:lpstr>Arithmetic in a Finite Field</vt:lpstr>
      <vt:lpstr>Two’s Complement Arithmetic</vt:lpstr>
      <vt:lpstr>Real Numbers</vt:lpstr>
      <vt:lpstr>Floating Point Numbers</vt:lpstr>
      <vt:lpstr>Floating Point Numbers</vt:lpstr>
      <vt:lpstr>Decimal and Binary Fractions</vt:lpstr>
      <vt:lpstr>Single Precision</vt:lpstr>
      <vt:lpstr>Double Precision</vt:lpstr>
      <vt:lpstr>Intel Extended Precision</vt:lpstr>
      <vt:lpstr>Quad Precision</vt:lpstr>
      <vt:lpstr>Big endian, little endian</vt:lpstr>
      <vt:lpstr>Big Endian versus Little Endian</vt:lpstr>
      <vt:lpstr>Random Numbers</vt:lpstr>
      <vt:lpstr>Mersenne Twister</vt:lpstr>
      <vt:lpstr>Arithmetic Operators</vt:lpstr>
      <vt:lpstr>Type Promotion</vt:lpstr>
      <vt:lpstr>Operator Precedence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Nature of Numbers</dc:title>
  <dc:creator>Darrell Long</dc:creator>
  <cp:lastModifiedBy>Darrell Long</cp:lastModifiedBy>
  <cp:revision>5</cp:revision>
  <dcterms:created xsi:type="dcterms:W3CDTF">2019-09-26T04:03:56Z</dcterms:created>
  <dcterms:modified xsi:type="dcterms:W3CDTF">2020-05-22T04:14:57Z</dcterms:modified>
</cp:coreProperties>
</file>